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8"/>
  </p:notesMasterIdLst>
  <p:handoutMasterIdLst>
    <p:handoutMasterId r:id="rId79"/>
  </p:handoutMasterIdLst>
  <p:sldIdLst>
    <p:sldId id="256" r:id="rId3"/>
    <p:sldId id="313" r:id="rId4"/>
    <p:sldId id="284" r:id="rId5"/>
    <p:sldId id="311" r:id="rId6"/>
    <p:sldId id="286" r:id="rId7"/>
    <p:sldId id="287" r:id="rId8"/>
    <p:sldId id="357" r:id="rId9"/>
    <p:sldId id="358" r:id="rId10"/>
    <p:sldId id="328" r:id="rId11"/>
    <p:sldId id="316" r:id="rId12"/>
    <p:sldId id="333" r:id="rId13"/>
    <p:sldId id="330" r:id="rId14"/>
    <p:sldId id="332" r:id="rId15"/>
    <p:sldId id="331" r:id="rId16"/>
    <p:sldId id="334" r:id="rId17"/>
    <p:sldId id="320" r:id="rId18"/>
    <p:sldId id="329" r:id="rId19"/>
    <p:sldId id="336" r:id="rId20"/>
    <p:sldId id="337" r:id="rId21"/>
    <p:sldId id="338" r:id="rId22"/>
    <p:sldId id="347" r:id="rId23"/>
    <p:sldId id="348" r:id="rId24"/>
    <p:sldId id="349" r:id="rId25"/>
    <p:sldId id="350" r:id="rId26"/>
    <p:sldId id="359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71" r:id="rId35"/>
    <p:sldId id="346" r:id="rId36"/>
    <p:sldId id="327" r:id="rId37"/>
    <p:sldId id="352" r:id="rId38"/>
    <p:sldId id="353" r:id="rId39"/>
    <p:sldId id="354" r:id="rId40"/>
    <p:sldId id="355" r:id="rId41"/>
    <p:sldId id="356" r:id="rId42"/>
    <p:sldId id="325" r:id="rId43"/>
    <p:sldId id="283" r:id="rId44"/>
    <p:sldId id="259" r:id="rId45"/>
    <p:sldId id="288" r:id="rId46"/>
    <p:sldId id="264" r:id="rId47"/>
    <p:sldId id="276" r:id="rId48"/>
    <p:sldId id="260" r:id="rId49"/>
    <p:sldId id="275" r:id="rId50"/>
    <p:sldId id="289" r:id="rId51"/>
    <p:sldId id="292" r:id="rId52"/>
    <p:sldId id="291" r:id="rId53"/>
    <p:sldId id="293" r:id="rId54"/>
    <p:sldId id="271" r:id="rId55"/>
    <p:sldId id="294" r:id="rId56"/>
    <p:sldId id="298" r:id="rId57"/>
    <p:sldId id="299" r:id="rId58"/>
    <p:sldId id="300" r:id="rId59"/>
    <p:sldId id="306" r:id="rId60"/>
    <p:sldId id="297" r:id="rId61"/>
    <p:sldId id="304" r:id="rId62"/>
    <p:sldId id="305" r:id="rId63"/>
    <p:sldId id="307" r:id="rId64"/>
    <p:sldId id="310" r:id="rId65"/>
    <p:sldId id="308" r:id="rId66"/>
    <p:sldId id="360" r:id="rId67"/>
    <p:sldId id="361" r:id="rId68"/>
    <p:sldId id="365" r:id="rId69"/>
    <p:sldId id="363" r:id="rId70"/>
    <p:sldId id="366" r:id="rId71"/>
    <p:sldId id="364" r:id="rId72"/>
    <p:sldId id="362" r:id="rId73"/>
    <p:sldId id="367" r:id="rId74"/>
    <p:sldId id="368" r:id="rId75"/>
    <p:sldId id="369" r:id="rId76"/>
    <p:sldId id="370" r:id="rId7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407D8-160A-4F3F-BFB0-9F76EECDE3DC}" type="datetimeFigureOut">
              <a:rPr lang="zh-TW" altLang="en-US" smtClean="0"/>
              <a:t>2017/1/13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E3BE6-8FB5-4477-ABDE-454C7B4FBE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864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2024B-0003-4C11-A6B7-29B4F300A284}" type="datetimeFigureOut">
              <a:rPr lang="zh-TW" altLang="en-US" smtClean="0"/>
              <a:t>2017/1/13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511E1-88B7-447C-A970-4C630621CC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7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500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86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98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743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479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730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485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692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448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353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03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460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3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29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140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67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845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598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372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78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75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459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50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58478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9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79668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0035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9931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2062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734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88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46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907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845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97271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185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159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9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2696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6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46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00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676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39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84842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15625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9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20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22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18A1-00B2-4495-9C3B-F532271EEDF2}" type="datetimeFigureOut">
              <a:rPr lang="zh-TW" altLang="en-US" smtClean="0"/>
              <a:t>2017/1/13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0763-2B76-4B27-90A7-DFB2BE9F84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83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840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2017/1/13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74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18A1-00B2-4495-9C3B-F532271EEDF2}" type="datetimeFigureOut">
              <a:rPr lang="zh-TW" altLang="en-US" smtClean="0"/>
              <a:t>2017/1/13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50763-2B76-4B27-90A7-DFB2BE9F84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75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995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 smtClean="0">
                <a:solidFill>
                  <a:schemeClr val="bg1"/>
                </a:solidFill>
              </a:rPr>
              <a:t>講師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</a:rPr>
              <a:t>吳剛志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3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如何定義 </a:t>
            </a:r>
            <a:r>
              <a:rPr lang="en-US" altLang="zh-TW" dirty="0" smtClean="0"/>
              <a:t>"</a:t>
            </a:r>
            <a:r>
              <a:rPr lang="zh-TW" altLang="en-US" dirty="0" smtClean="0"/>
              <a:t>微服務</a:t>
            </a:r>
            <a:r>
              <a:rPr lang="en-US" altLang="zh-TW" dirty="0" smtClean="0"/>
              <a:t>"</a:t>
            </a:r>
            <a:r>
              <a:rPr lang="zh-TW" altLang="en-US" dirty="0" smtClean="0"/>
              <a:t> 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能夠獨立自主運作的服務 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包含佈署、開發、維運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服務的規模小，容易開發、除</a:t>
            </a:r>
            <a:r>
              <a:rPr lang="zh-TW" altLang="en-US" dirty="0"/>
              <a:t>錯</a:t>
            </a:r>
            <a:r>
              <a:rPr lang="zh-TW" altLang="en-US" dirty="0" smtClean="0"/>
              <a:t>及維護。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大型的應用可以切割成數個獨立的服務，由數個團隊分別維護。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服務與服務之間，無技術相依性。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可以採用最適合的架構與框架，來開發服務。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服務與服務之間，透過已定義 </a:t>
            </a:r>
            <a:r>
              <a:rPr lang="en-US" altLang="zh-TW" dirty="0" smtClean="0"/>
              <a:t>(well defined) </a:t>
            </a:r>
            <a:r>
              <a:rPr lang="zh-TW" altLang="en-US" dirty="0" smtClean="0"/>
              <a:t>的介面 </a:t>
            </a:r>
            <a:r>
              <a:rPr lang="en-US" altLang="zh-TW" dirty="0" smtClean="0"/>
              <a:t>(API) </a:t>
            </a:r>
            <a:r>
              <a:rPr lang="zh-TW" altLang="en-US" dirty="0" smtClean="0"/>
              <a:t>溝通。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43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9532" b="12496"/>
          <a:stretch/>
        </p:blipFill>
        <p:spPr>
          <a:xfrm>
            <a:off x="495945" y="633296"/>
            <a:ext cx="11200110" cy="57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3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"</a:t>
            </a:r>
            <a:r>
              <a:rPr lang="zh-TW" altLang="en-US" dirty="0" smtClean="0"/>
              <a:t>微服務</a:t>
            </a:r>
            <a:r>
              <a:rPr lang="en-US" altLang="zh-TW" dirty="0" smtClean="0"/>
              <a:t>"</a:t>
            </a:r>
            <a:r>
              <a:rPr lang="zh-TW" altLang="en-US" dirty="0" smtClean="0"/>
              <a:t> 帶來的優點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能將複雜的大型系統，切割為數個獨立的小系統 </a:t>
            </a:r>
            <a:r>
              <a:rPr lang="en-US" altLang="zh-TW" dirty="0" smtClean="0"/>
              <a:t>(</a:t>
            </a:r>
            <a:r>
              <a:rPr lang="zh-TW" altLang="en-US" dirty="0" smtClean="0"/>
              <a:t>服務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，藉此降低複雜度，容易維護與除錯。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提高架構的可擴充性，避免成為營運的瓶頸。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大量的佈署微服務應用，提升資源的使用率，降低營運成本。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持續創新，維持技術的更新，可同時採用每個領域的最佳技術。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908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9689" b="12340"/>
          <a:stretch/>
        </p:blipFill>
        <p:spPr>
          <a:xfrm>
            <a:off x="387458" y="631047"/>
            <a:ext cx="11417084" cy="589469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488668"/>
            <a:ext cx="726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https://channel9.msdn.com/events/Visual-Studio/Connect-event-2015/911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82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artinfowler.com/bliki/images/microservice-verdict/productivit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"/>
          <a:stretch/>
        </p:blipFill>
        <p:spPr bwMode="auto">
          <a:xfrm>
            <a:off x="1868875" y="633046"/>
            <a:ext cx="7875670" cy="60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0" y="6534834"/>
            <a:ext cx="731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http://martinfowler.com/bliki/images/microservice-verdict/productivity.png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圓角矩形圖說文字 1"/>
          <p:cNvSpPr/>
          <p:nvPr/>
        </p:nvSpPr>
        <p:spPr>
          <a:xfrm>
            <a:off x="309966" y="4649493"/>
            <a:ext cx="2727701" cy="1270860"/>
          </a:xfrm>
          <a:prstGeom prst="wedgeRoundRectCallout">
            <a:avLst>
              <a:gd name="adj1" fmla="val 27616"/>
              <a:gd name="adj2" fmla="val -786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系統複雜度低時，採用</a:t>
            </a:r>
            <a:r>
              <a:rPr lang="zh-TW" altLang="en-US" dirty="0"/>
              <a:t>微</a:t>
            </a:r>
            <a:r>
              <a:rPr lang="zh-TW" altLang="en-US" dirty="0" smtClean="0"/>
              <a:t>服務額外的管理負擔，讓整體的生產力較傳統架構氐</a:t>
            </a:r>
            <a:r>
              <a:rPr lang="zh-TW" altLang="en-US" dirty="0"/>
              <a:t>。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8384584" y="4649493"/>
            <a:ext cx="3807416" cy="1642821"/>
          </a:xfrm>
          <a:prstGeom prst="wedgeRoundRectCallout">
            <a:avLst>
              <a:gd name="adj1" fmla="val -37482"/>
              <a:gd name="adj2" fmla="val -672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當複雜度高的時候，就能彰顯微服務架構帶來的優勢。易於維護的特性，讓生產力能維持一定水準，遠超過傳統的架構。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491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微服務比傳統 </a:t>
            </a:r>
            <a:r>
              <a:rPr lang="en-US" altLang="zh-TW" dirty="0" smtClean="0"/>
              <a:t>(</a:t>
            </a:r>
            <a:r>
              <a:rPr lang="zh-TW" altLang="en-US" dirty="0" smtClean="0"/>
              <a:t>單體 三層式架構</a:t>
            </a:r>
            <a:r>
              <a:rPr lang="en-US" altLang="zh-TW" dirty="0" smtClean="0"/>
              <a:t>)</a:t>
            </a:r>
            <a:r>
              <a:rPr lang="zh-TW" altLang="en-US" dirty="0" smtClean="0"/>
              <a:t> 的服務，更需要快速、統一、大量的佈署機制。傳統佈署方式難以駕馭。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微服務需要更簡單可靠的升級方式，傳統升級方式已不可行。</a:t>
            </a:r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307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軟體佈署架構的演進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從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虛擬化技術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到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容器化技術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容器化的佈署方式，解決了微服務架構的佈署需求。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1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虛擬化技術 </a:t>
            </a:r>
            <a:r>
              <a:rPr lang="en-US" altLang="zh-TW" dirty="0" smtClean="0"/>
              <a:t>(Hardware Virtualization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容器化技術 </a:t>
            </a:r>
            <a:r>
              <a:rPr lang="en-US" altLang="zh-TW" dirty="0" smtClean="0"/>
              <a:t>(Operation System Virtualization)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固定</a:t>
            </a:r>
            <a:r>
              <a:rPr lang="zh-TW" altLang="en-US" dirty="0" smtClean="0"/>
              <a:t>不變的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</a:t>
            </a:r>
            <a:r>
              <a:rPr lang="en-US" altLang="zh-TW" dirty="0" smtClean="0"/>
              <a:t>(Immutable Servers)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38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虛擬化技術 </a:t>
            </a:r>
            <a:r>
              <a:rPr lang="en-US" altLang="zh-TW" dirty="0" smtClean="0"/>
              <a:t>(Virtual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傳統虛擬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1" y="1650038"/>
            <a:ext cx="11582140" cy="43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564185" y="5009662"/>
            <a:ext cx="7281426" cy="945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虛擬化技術模擬硬體，需要在上面安裝 </a:t>
            </a:r>
            <a:r>
              <a:rPr lang="en-US" altLang="zh-TW" dirty="0" smtClean="0"/>
              <a:t>OS</a:t>
            </a:r>
            <a:r>
              <a:rPr lang="zh-TW" altLang="en-US" dirty="0" smtClean="0"/>
              <a:t>。省掉硬體的維護及管理，但是仍有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的維護及管理需求。運行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也需耗用運算資源。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5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容器化技術 </a:t>
            </a:r>
            <a:r>
              <a:rPr lang="en-US" altLang="zh-TW" dirty="0" smtClean="0"/>
              <a:t>(Container, Docker)</a:t>
            </a:r>
            <a:endParaRPr lang="zh-TW" altLang="en-US" dirty="0"/>
          </a:p>
        </p:txBody>
      </p:sp>
      <p:pic>
        <p:nvPicPr>
          <p:cNvPr id="2050" name="Picture 2" descr="Dock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" y="1690688"/>
            <a:ext cx="12028048" cy="34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564185" y="5009662"/>
            <a:ext cx="7281426" cy="1289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容器</a:t>
            </a:r>
            <a:r>
              <a:rPr lang="zh-TW" altLang="en-US" dirty="0"/>
              <a:t>化</a:t>
            </a:r>
            <a:r>
              <a:rPr lang="zh-TW" altLang="en-US" dirty="0" smtClean="0"/>
              <a:t>技術只將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虛擬化，讓每個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認為有自己專屬的 </a:t>
            </a:r>
            <a:r>
              <a:rPr lang="en-US" altLang="zh-TW" dirty="0" smtClean="0"/>
              <a:t>OS</a:t>
            </a:r>
            <a:r>
              <a:rPr lang="zh-TW" altLang="en-US" dirty="0" smtClean="0"/>
              <a:t>。省掉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的維護及管理，啟動速度快，節省資源，佈署容易。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唯獨共用 </a:t>
            </a:r>
            <a:r>
              <a:rPr lang="en-US" altLang="zh-TW" dirty="0" smtClean="0"/>
              <a:t>OS</a:t>
            </a:r>
            <a:r>
              <a:rPr lang="zh-TW" altLang="en-US" dirty="0"/>
              <a:t> </a:t>
            </a:r>
            <a:r>
              <a:rPr lang="en-US" altLang="zh-TW" dirty="0" smtClean="0"/>
              <a:t>(Kernel)</a:t>
            </a:r>
            <a:r>
              <a:rPr lang="zh-TW" altLang="en-US" dirty="0" smtClean="0"/>
              <a:t> 部分狀況下仍有安全的疑慮，隔離層級不如 </a:t>
            </a:r>
            <a:r>
              <a:rPr lang="en-US" altLang="zh-TW" dirty="0" smtClean="0"/>
              <a:t>VM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3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安德魯是誰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一宇數位科技 </a:t>
            </a:r>
            <a:r>
              <a:rPr lang="en-US" altLang="zh-TW" sz="3200" b="1" dirty="0" smtClean="0"/>
              <a:t>CTO</a:t>
            </a:r>
            <a:br>
              <a:rPr lang="en-US" altLang="zh-TW" sz="3200" b="1" dirty="0" smtClean="0"/>
            </a:br>
            <a:r>
              <a:rPr lang="zh-TW" altLang="en-US" dirty="0" smtClean="0"/>
              <a:t>我們替企業 </a:t>
            </a:r>
            <a:r>
              <a:rPr lang="en-US" altLang="zh-TW" dirty="0" smtClean="0"/>
              <a:t>(HR)</a:t>
            </a:r>
            <a:r>
              <a:rPr lang="zh-TW" altLang="en-US" dirty="0" smtClean="0"/>
              <a:t> 開發設計人才管理系統。提供買斷也提供雲端版本的服務。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現任 </a:t>
            </a:r>
            <a:r>
              <a:rPr lang="en-US" altLang="zh-TW" sz="3200" b="1" dirty="0" smtClean="0"/>
              <a:t>MVP, </a:t>
            </a:r>
            <a:r>
              <a:rPr lang="zh-TW" altLang="en-US" sz="3200" b="1" dirty="0" smtClean="0"/>
              <a:t>微軟最有價值專家</a:t>
            </a:r>
            <a:endParaRPr lang="en-US" altLang="zh-TW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部落</a:t>
            </a:r>
            <a:r>
              <a:rPr lang="zh-TW" altLang="en-US" sz="3200" b="1" dirty="0"/>
              <a:t>客</a:t>
            </a:r>
            <a:r>
              <a:rPr lang="zh-TW" altLang="en-US" sz="3200" b="1" dirty="0" smtClean="0"/>
              <a:t> </a:t>
            </a:r>
            <a:r>
              <a:rPr lang="en-US" altLang="zh-TW" sz="3200" b="1" dirty="0" smtClean="0"/>
              <a:t>(</a:t>
            </a:r>
            <a:r>
              <a:rPr lang="zh-TW" altLang="en-US" sz="3200" b="1" dirty="0" smtClean="0"/>
              <a:t>安德魯的部落格</a:t>
            </a:r>
            <a:r>
              <a:rPr lang="en-US" altLang="zh-TW" sz="3200" b="1" dirty="0" smtClean="0"/>
              <a:t>)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2200" dirty="0" smtClean="0"/>
              <a:t>談論各種軟體開發與設計的大小事，想做個優秀的系統架構師。主題以 </a:t>
            </a:r>
            <a:r>
              <a:rPr lang="en-US" altLang="zh-TW" sz="2200" dirty="0" smtClean="0"/>
              <a:t>.NET / C#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OOP / Container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Azure </a:t>
            </a:r>
            <a:r>
              <a:rPr lang="zh-TW" altLang="en-US" sz="2200" dirty="0" smtClean="0"/>
              <a:t>與雲端服務設計</a:t>
            </a:r>
            <a:r>
              <a:rPr lang="en-US" altLang="zh-TW" sz="2200" dirty="0" smtClean="0"/>
              <a:t> </a:t>
            </a:r>
            <a:r>
              <a:rPr lang="zh-TW" altLang="en-US" sz="2200" dirty="0" smtClean="0"/>
              <a:t>為主。</a:t>
            </a:r>
            <a:r>
              <a:rPr lang="en-US" altLang="zh-TW" sz="2200" dirty="0" smtClean="0"/>
              <a:t/>
            </a:r>
            <a:br>
              <a:rPr lang="en-US" altLang="zh-TW" sz="2200" dirty="0" smtClean="0"/>
            </a:b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www.facebook.com/andrew.blog.0928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多年技術顧問、專任講師、專欄作家、研討會</a:t>
            </a:r>
            <a:r>
              <a:rPr lang="en-US" altLang="zh-TW" sz="3200" b="1" dirty="0" smtClean="0"/>
              <a:t>SPEAKER</a:t>
            </a:r>
            <a:r>
              <a:rPr lang="zh-TW" altLang="en-US" sz="3200" b="1" dirty="0" smtClean="0"/>
              <a:t> 等經驗。</a:t>
            </a:r>
            <a:endParaRPr lang="en-US" altLang="zh-TW" sz="3200" b="1" dirty="0"/>
          </a:p>
        </p:txBody>
      </p:sp>
    </p:spTree>
    <p:extLst>
      <p:ext uri="{BB962C8B-B14F-4D97-AF65-F5344CB8AC3E}">
        <p14:creationId xmlns:p14="http://schemas.microsoft.com/office/powerpoint/2010/main" val="232726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混用虛擬化技術，加強容器的隔離層級</a:t>
            </a:r>
            <a:endParaRPr lang="zh-TW" altLang="en-US" dirty="0"/>
          </a:p>
        </p:txBody>
      </p:sp>
      <p:pic>
        <p:nvPicPr>
          <p:cNvPr id="3074" name="Picture 2" descr="「hyperv container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6488"/>
            <a:ext cx="10515600" cy="523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7294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軟體界的貨櫃 </a:t>
            </a:r>
            <a:r>
              <a:rPr lang="en-US" altLang="zh-TW" dirty="0" smtClean="0"/>
              <a:t>(container) </a:t>
            </a:r>
            <a:r>
              <a:rPr lang="zh-TW" altLang="en-US" dirty="0" smtClean="0"/>
              <a:t>革命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1" y="1966790"/>
            <a:ext cx="6324600" cy="19240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1" y="4121837"/>
            <a:ext cx="6124575" cy="1428750"/>
          </a:xfrm>
          <a:prstGeom prst="rect">
            <a:avLst/>
          </a:prstGeom>
        </p:spPr>
      </p:pic>
      <p:pic>
        <p:nvPicPr>
          <p:cNvPr id="4" name="Picture 2" descr="http://i.epochtimes.com/assets/uploads/2005/12/512261630071119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30" y="1885715"/>
            <a:ext cx="6689970" cy="447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43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68" y="791889"/>
            <a:ext cx="10416264" cy="58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54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0977"/>
            <a:ext cx="10726615" cy="60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73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4" y="710118"/>
            <a:ext cx="10937631" cy="61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2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軟體佈署架構的演進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丟棄</a:t>
            </a:r>
            <a:r>
              <a:rPr lang="zh-TW" altLang="en-US" dirty="0" smtClean="0"/>
              <a:t>式的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佈署</a:t>
            </a:r>
            <a:r>
              <a:rPr lang="zh-TW" altLang="en-US" dirty="0" smtClean="0"/>
              <a:t>概念 </a:t>
            </a:r>
            <a:r>
              <a:rPr lang="en-US" altLang="zh-TW" dirty="0" smtClean="0"/>
              <a:t>(Immutable Server)</a:t>
            </a:r>
          </a:p>
          <a:p>
            <a:r>
              <a:rPr lang="zh-TW" altLang="en-US" dirty="0" smtClean="0"/>
              <a:t>夠用就好的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要求</a:t>
            </a:r>
            <a:r>
              <a:rPr lang="zh-TW" altLang="en-US" dirty="0"/>
              <a:t> </a:t>
            </a:r>
            <a:r>
              <a:rPr lang="en-US" altLang="zh-TW" dirty="0" smtClean="0"/>
              <a:t>(Just</a:t>
            </a:r>
            <a:r>
              <a:rPr lang="zh-TW" altLang="en-US" dirty="0"/>
              <a:t> </a:t>
            </a:r>
            <a:r>
              <a:rPr lang="en-US" altLang="zh-TW" dirty="0" smtClean="0"/>
              <a:t>Enough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OS)</a:t>
            </a:r>
            <a:r>
              <a:rPr lang="zh-TW" altLang="en-US" dirty="0" smtClean="0"/>
              <a:t>，提高效能，減少浪費，降低風險。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756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“JUST ENOUGH” Concept?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413823" y="2218544"/>
            <a:ext cx="2413416" cy="3642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有多少是我們需要的</a:t>
            </a:r>
            <a:r>
              <a:rPr lang="en-US" altLang="zh-TW" dirty="0" smtClean="0"/>
              <a:t>?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還不包括沒畫在架構圖裡的一堆工具跟服務</a:t>
            </a:r>
            <a:r>
              <a:rPr lang="en-US" altLang="zh-TW" dirty="0" smtClean="0"/>
              <a:t>…)</a:t>
            </a:r>
            <a:endParaRPr lang="zh-TW" altLang="en-US" dirty="0"/>
          </a:p>
        </p:txBody>
      </p:sp>
      <p:pic>
        <p:nvPicPr>
          <p:cNvPr id="1028" name="Picture 4" descr="「windows server modules overview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b="8251"/>
          <a:stretch/>
        </p:blipFill>
        <p:spPr bwMode="auto">
          <a:xfrm>
            <a:off x="614596" y="7286718"/>
            <a:ext cx="10185782" cy="42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2285"/>
          <a:stretch/>
        </p:blipFill>
        <p:spPr bwMode="auto">
          <a:xfrm>
            <a:off x="1813809" y="1763317"/>
            <a:ext cx="7120328" cy="45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13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我們需要的其實只有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49245" r="25741" b="6234"/>
          <a:stretch/>
        </p:blipFill>
        <p:spPr bwMode="auto">
          <a:xfrm>
            <a:off x="1708879" y="3711404"/>
            <a:ext cx="4961744" cy="2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93888" y="1903750"/>
            <a:ext cx="4931764" cy="17238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MY APPLICATION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910466" y="2128602"/>
            <a:ext cx="486203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APPLICATION..</a:t>
            </a:r>
          </a:p>
          <a:p>
            <a:r>
              <a:rPr lang="zh-TW" altLang="en-US" dirty="0" smtClean="0"/>
              <a:t>甚至是一百台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我還需要這麼</a:t>
            </a:r>
            <a:r>
              <a:rPr lang="zh-TW" altLang="en-US" dirty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完整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嗎</a:t>
            </a:r>
            <a:r>
              <a:rPr lang="en-US" altLang="zh-TW" dirty="0"/>
              <a:t>?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 裝好就不需要改了，連遠端管理都省了</a:t>
            </a:r>
            <a:r>
              <a:rPr lang="en-US" altLang="zh-TW" dirty="0" smtClean="0"/>
              <a:t>..</a:t>
            </a:r>
          </a:p>
          <a:p>
            <a:endParaRPr lang="en-US" altLang="zh-TW" dirty="0"/>
          </a:p>
          <a:p>
            <a:r>
              <a:rPr lang="zh-TW" altLang="en-US" dirty="0" smtClean="0"/>
              <a:t>拿掉的服務越多，系統被攻擊的機會越少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效率也越好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 smtClean="0"/>
              <a:t>如果 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/ DB </a:t>
            </a:r>
            <a:r>
              <a:rPr lang="zh-TW" altLang="en-US" dirty="0" smtClean="0"/>
              <a:t>只歸我用，且有專屬連線，</a:t>
            </a:r>
            <a:endParaRPr lang="en-US" altLang="zh-TW" dirty="0" smtClean="0"/>
          </a:p>
          <a:p>
            <a:r>
              <a:rPr lang="zh-TW" altLang="en-US" dirty="0" smtClean="0"/>
              <a:t>還需要設定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整合式驗證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嗎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dirty="0" smtClean="0"/>
              <a:t>OS</a:t>
            </a:r>
            <a:r>
              <a:rPr lang="zh-TW" altLang="en-US" dirty="0" smtClean="0"/>
              <a:t> 存在的價值，除了 </a:t>
            </a:r>
            <a:r>
              <a:rPr lang="en-US" altLang="zh-TW" dirty="0" smtClean="0"/>
              <a:t>LAUNCH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之外還剩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04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84962"/>
            <a:ext cx="10058400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最小化的作業系統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69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/>
              <a:t> </a:t>
            </a:r>
            <a:r>
              <a:rPr lang="zh-TW" altLang="en-US" dirty="0" smtClean="0"/>
              <a:t>跟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zh-TW" altLang="en-US" dirty="0"/>
              <a:t> </a:t>
            </a:r>
            <a:r>
              <a:rPr lang="zh-TW" altLang="en-US" dirty="0" smtClean="0"/>
              <a:t>一樣，用過即丟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以前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一套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要執行上百個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，將來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上百套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如果一套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設定跟程式都不需要改變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有改變就丟掉換新的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不需要改變，就不需要管理工具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不需要管理工具，就不需要遠端存取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不需要遠端存取，就不需要過多的安全管控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執行，就不需要過多的安全機制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會跑得又快又好，管理變得很簡單，只要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做好佈署管理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08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認識 </a:t>
            </a:r>
            <a:r>
              <a:rPr lang="en-US" altLang="zh-TW" dirty="0" smtClean="0"/>
              <a:t>Windows Containers </a:t>
            </a:r>
            <a:r>
              <a:rPr lang="zh-TW" altLang="en-US" dirty="0" smtClean="0"/>
              <a:t>容器技術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Windows Containers Labs – </a:t>
            </a:r>
            <a:r>
              <a:rPr lang="zh-TW" altLang="en-US" dirty="0" smtClean="0"/>
              <a:t>基本操作</a:t>
            </a: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 smtClean="0"/>
              <a:t>搭配容器技術的開發流程 </a:t>
            </a:r>
            <a:r>
              <a:rPr lang="en-US" altLang="zh-TW" dirty="0" smtClean="0"/>
              <a:t>(</a:t>
            </a:r>
            <a:r>
              <a:rPr lang="en-US" altLang="zh-TW" b="1" dirty="0" smtClean="0">
                <a:solidFill>
                  <a:srgbClr val="FF0000"/>
                </a:solidFill>
              </a:rPr>
              <a:t>B</a:t>
            </a:r>
            <a:r>
              <a:rPr lang="en-US" altLang="zh-TW" dirty="0" smtClean="0"/>
              <a:t>uild / </a:t>
            </a:r>
            <a:r>
              <a:rPr lang="en-US" altLang="zh-TW" b="1" dirty="0" smtClean="0">
                <a:solidFill>
                  <a:srgbClr val="FF0000"/>
                </a:solidFill>
              </a:rPr>
              <a:t>S</a:t>
            </a:r>
            <a:r>
              <a:rPr lang="en-US" altLang="zh-TW" dirty="0" smtClean="0"/>
              <a:t>hip / </a:t>
            </a:r>
            <a:r>
              <a:rPr lang="en-US" altLang="zh-TW" b="1" dirty="0" smtClean="0">
                <a:solidFill>
                  <a:srgbClr val="FF0000"/>
                </a:solidFill>
              </a:rPr>
              <a:t>R</a:t>
            </a:r>
            <a:r>
              <a:rPr lang="en-US" altLang="zh-TW" dirty="0" smtClean="0"/>
              <a:t>un)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 smtClean="0"/>
              <a:t>Windows Containers </a:t>
            </a:r>
            <a:r>
              <a:rPr lang="zh-TW" altLang="en-US" dirty="0" smtClean="0"/>
              <a:t>雲端與正式環境佈署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63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immutableServer/Phoenix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4" y="1544817"/>
            <a:ext cx="10953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2528" y="6504317"/>
            <a:ext cx="513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http://martinfowler.com/bliki/ImmutableServer.html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Immutable Server (Before)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1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artinfowler.com/bliki/images/immutableServer/Immutable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1766977"/>
            <a:ext cx="9582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Immutable </a:t>
            </a:r>
            <a:r>
              <a:rPr lang="en-US" altLang="zh-TW" dirty="0" smtClean="0"/>
              <a:t>Server (After)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38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Server </a:t>
            </a:r>
            <a:r>
              <a:rPr lang="zh-TW" altLang="en-US" dirty="0" smtClean="0"/>
              <a:t>支援的關鍵技術</a:t>
            </a:r>
            <a:endParaRPr lang="zh-TW" altLang="en-US" dirty="0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4" b="11577"/>
          <a:stretch/>
        </p:blipFill>
        <p:spPr bwMode="auto">
          <a:xfrm>
            <a:off x="8769246" y="1737360"/>
            <a:ext cx="2386434" cy="397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473377" y="2533338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Nano Server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6820525" y="2518348"/>
            <a:ext cx="2113613" cy="12059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820525" y="3927423"/>
            <a:ext cx="2098623" cy="3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3377" y="4505294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</a:t>
            </a: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</a:rPr>
              <a:t>Windows Container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6820525" y="4302177"/>
            <a:ext cx="2098623" cy="2031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820525" y="5100778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7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有史以來最小的 </a:t>
            </a:r>
            <a:r>
              <a:rPr lang="en-US" altLang="zh-TW" dirty="0" smtClean="0"/>
              <a:t>W</a:t>
            </a:r>
            <a:r>
              <a:rPr lang="en-US" altLang="zh-TW" dirty="0" smtClean="0"/>
              <a:t>indows </a:t>
            </a:r>
            <a:r>
              <a:rPr lang="en-US" altLang="zh-TW" dirty="0" err="1" smtClean="0"/>
              <a:t>NanoServer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721"/>
            <a:ext cx="10563371" cy="44235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9231" y="5040923"/>
            <a:ext cx="3774831" cy="58615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圖說文字 4"/>
          <p:cNvSpPr/>
          <p:nvPr/>
        </p:nvSpPr>
        <p:spPr>
          <a:xfrm>
            <a:off x="7565292" y="3188677"/>
            <a:ext cx="3290277" cy="1297354"/>
          </a:xfrm>
          <a:prstGeom prst="wedgeRoundRectCallout">
            <a:avLst>
              <a:gd name="adj1" fmla="val -27009"/>
              <a:gd name="adj2" fmla="val 73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更新速度快 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以小時為單位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，體積小，整個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只有 </a:t>
            </a:r>
            <a:r>
              <a:rPr lang="en-US" altLang="zh-TW" dirty="0" smtClean="0"/>
              <a:t>333mb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8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軟體生產</a:t>
            </a:r>
            <a:r>
              <a:rPr lang="en-US" altLang="zh-TW" dirty="0" smtClean="0"/>
              <a:t>:</a:t>
            </a:r>
            <a:r>
              <a:rPr lang="zh-TW" altLang="en-US" dirty="0" smtClean="0"/>
              <a:t> 工廠化組裝，標準化派送</a:t>
            </a:r>
            <a:endParaRPr lang="zh-TW" altLang="en-US" dirty="0"/>
          </a:p>
        </p:txBody>
      </p:sp>
      <p:pic>
        <p:nvPicPr>
          <p:cNvPr id="1026" name="Picture 2" descr="「build in factory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5" y="1803329"/>
            <a:ext cx="5268403" cy="31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.epochtimes.com/assets/uploads/2005/12/5122616300711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151" y="1690688"/>
            <a:ext cx="4880583" cy="32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5849815" y="2623323"/>
            <a:ext cx="738554" cy="112541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32475" y="5067462"/>
            <a:ext cx="5323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DEV: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軟體的生產，維護，與更新，都在</a:t>
            </a:r>
            <a:r>
              <a:rPr lang="zh-TW" altLang="en-US" dirty="0"/>
              <a:t> </a:t>
            </a:r>
            <a:r>
              <a:rPr lang="en-US" altLang="zh-TW" dirty="0" smtClean="0"/>
              <a:t>"</a:t>
            </a:r>
            <a:r>
              <a:rPr lang="zh-TW" altLang="en-US" dirty="0" smtClean="0"/>
              <a:t>工廠</a:t>
            </a:r>
            <a:r>
              <a:rPr lang="en-US" altLang="zh-TW" dirty="0" smtClean="0"/>
              <a:t>"</a:t>
            </a:r>
            <a:r>
              <a:rPr lang="zh-TW" altLang="en-US" dirty="0" smtClean="0"/>
              <a:t> 內進行。</a:t>
            </a:r>
            <a:endParaRPr lang="en-US" altLang="zh-TW" dirty="0" smtClean="0"/>
          </a:p>
          <a:p>
            <a:r>
              <a:rPr lang="zh-TW" altLang="en-US" dirty="0" smtClean="0"/>
              <a:t>完成之後包裝為</a:t>
            </a:r>
            <a:r>
              <a:rPr lang="zh-TW" altLang="en-US" dirty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的形式推出。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974151" y="5067462"/>
            <a:ext cx="48805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OPS: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軟體的安裝、佈署、升級，都透過容器佈署的基礎設施 </a:t>
            </a:r>
            <a:r>
              <a:rPr lang="en-US" altLang="zh-TW" dirty="0" smtClean="0"/>
              <a:t>(Docker) </a:t>
            </a:r>
            <a:r>
              <a:rPr lang="zh-TW" altLang="en-US" dirty="0" smtClean="0"/>
              <a:t>來進行，快速、安全、有效率。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53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57939" y="1709738"/>
            <a:ext cx="11063422" cy="2852737"/>
          </a:xfrm>
        </p:spPr>
        <p:txBody>
          <a:bodyPr/>
          <a:lstStyle/>
          <a:p>
            <a:r>
              <a:rPr lang="en-US" altLang="zh-TW" dirty="0" smtClean="0"/>
              <a:t>Docker 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的關係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5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容器化技術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Container 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Host OS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90043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90044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0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(Linux)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Eco System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8" name="雲朵形 7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4915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for Windows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030867" y="5191005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523491" y="5338921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496597" y="4800603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420497" y="2447365"/>
            <a:ext cx="7005918" cy="2675240"/>
            <a:chOff x="2528047" y="1737360"/>
            <a:chExt cx="7005918" cy="4340711"/>
          </a:xfrm>
        </p:grpSpPr>
        <p:sp>
          <p:nvSpPr>
            <p:cNvPr id="8" name="圓角矩形 7"/>
            <p:cNvSpPr/>
            <p:nvPr/>
          </p:nvSpPr>
          <p:spPr>
            <a:xfrm>
              <a:off x="2528047" y="1737360"/>
              <a:ext cx="7005918" cy="4340711"/>
            </a:xfrm>
            <a:prstGeom prst="roundRect">
              <a:avLst>
                <a:gd name="adj" fmla="val 582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10927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710928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10927" y="4061013"/>
              <a:ext cx="6527202" cy="551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Docker </a:t>
              </a:r>
              <a:r>
                <a:rPr lang="en-US" altLang="zh-TW" dirty="0" smtClean="0"/>
                <a:t>Engine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10927" y="4679578"/>
              <a:ext cx="6527202" cy="10354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OS: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Linux (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Apline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Linux +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Busybox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)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73906" y="3442448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……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42416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42417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581264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581265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626296" y="5597570"/>
              <a:ext cx="25555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Hyper-V Virtual Machine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4420497" y="5143039"/>
            <a:ext cx="7005918" cy="7467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for Windows + Docker Tools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4988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57939" y="5997844"/>
            <a:ext cx="10831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Microsoft </a:t>
            </a:r>
            <a:r>
              <a:rPr lang="zh-TW" altLang="en-US" dirty="0" smtClean="0"/>
              <a:t>打造支援容器化技術的 </a:t>
            </a:r>
            <a:r>
              <a:rPr lang="en-US" altLang="zh-TW" dirty="0" smtClean="0"/>
              <a:t>Windows Kernel, </a:t>
            </a:r>
            <a:r>
              <a:rPr lang="zh-TW" altLang="en-US" dirty="0" smtClean="0"/>
              <a:t>同時擁抱已成熟的 </a:t>
            </a:r>
            <a:r>
              <a:rPr lang="en-US" altLang="zh-TW" dirty="0" smtClean="0"/>
              <a:t>Docker</a:t>
            </a:r>
            <a:r>
              <a:rPr lang="zh-TW" altLang="en-US" dirty="0" smtClean="0"/>
              <a:t> 技術、</a:t>
            </a:r>
            <a:r>
              <a:rPr lang="en-US" altLang="zh-TW" dirty="0" smtClean="0"/>
              <a:t>API</a:t>
            </a:r>
            <a:r>
              <a:rPr lang="zh-TW" altLang="en-US" dirty="0" smtClean="0"/>
              <a:t>、工具鍊與生態圈，</a:t>
            </a:r>
            <a:endParaRPr lang="en-US" altLang="zh-TW" dirty="0" smtClean="0"/>
          </a:p>
          <a:p>
            <a:r>
              <a:rPr lang="zh-TW" altLang="en-US" dirty="0" smtClean="0"/>
              <a:t>創造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 </a:t>
            </a:r>
            <a:r>
              <a:rPr lang="zh-TW" altLang="en-US" dirty="0" smtClean="0"/>
              <a:t>豐富的應用。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認識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92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License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scontent-tpe1-1.xx.fbcdn.net/v/t34.0-12/15555666_10206109671420895_1680935927_n.png?oh=1e09815e6749a1baf5e2d83437430450&amp;oe=5861B8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589359"/>
            <a:ext cx="10504805" cy="42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417994"/>
            <a:ext cx="1204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</a:t>
            </a:r>
            <a:r>
              <a:rPr lang="en-US" altLang="zh-TW" dirty="0" smtClean="0">
                <a:solidFill>
                  <a:schemeClr val="bg1"/>
                </a:solidFill>
              </a:rPr>
              <a:t>download.microsoft.com/download/7/2/9/7290EA05-DC56-4BED-9400-138C5701F174/WS2016LicensingDatasheet.pdf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850900" y="2717800"/>
            <a:ext cx="10634980" cy="850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3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為何我需要 </a:t>
            </a:r>
            <a:r>
              <a:rPr lang="en-US" altLang="zh-TW" dirty="0" smtClean="0"/>
              <a:t>Windows Container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能沿用所有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的開發資源及應用程式，改用容器化的佈署與執行方式。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適用於 </a:t>
            </a:r>
            <a:r>
              <a:rPr lang="en-US" altLang="zh-TW" dirty="0" smtClean="0"/>
              <a:t>ASP.NET</a:t>
            </a:r>
            <a:r>
              <a:rPr lang="zh-TW" altLang="en-US" dirty="0" smtClean="0"/>
              <a:t> 廣大的企業應用 </a:t>
            </a:r>
            <a:r>
              <a:rPr lang="en-US" altLang="zh-TW" dirty="0" smtClean="0"/>
              <a:t>(</a:t>
            </a:r>
            <a:r>
              <a:rPr lang="zh-TW" altLang="en-US" dirty="0" smtClean="0"/>
              <a:t>目前 </a:t>
            </a:r>
            <a:r>
              <a:rPr lang="en-US" altLang="zh-TW" dirty="0" smtClean="0"/>
              <a:t>Docker</a:t>
            </a:r>
            <a:r>
              <a:rPr lang="zh-TW" altLang="en-US" dirty="0" smtClean="0"/>
              <a:t> 只支援 </a:t>
            </a:r>
            <a:r>
              <a:rPr lang="en-US" altLang="zh-TW" dirty="0" smtClean="0"/>
              <a:t>Linux)</a:t>
            </a:r>
          </a:p>
          <a:p>
            <a:endParaRPr lang="en-US" altLang="zh-TW" dirty="0"/>
          </a:p>
          <a:p>
            <a:r>
              <a:rPr lang="zh-TW" altLang="en-US" dirty="0" smtClean="0"/>
              <a:t>豐富與大量的</a:t>
            </a:r>
            <a:r>
              <a:rPr lang="zh-TW" altLang="en-US" dirty="0"/>
              <a:t> </a:t>
            </a:r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zh-TW" altLang="en-US" dirty="0" smtClean="0"/>
              <a:t>資源與服務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更容易地達成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 佈署模式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統一透過 </a:t>
            </a:r>
            <a:r>
              <a:rPr lang="en-US" altLang="zh-TW" dirty="0" smtClean="0"/>
              <a:t>Docker)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61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 Labs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準備執行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所有必要的環境安裝與設定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72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2-1,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環境安裝與設定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302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2-2, </a:t>
            </a:r>
            <a:r>
              <a:rPr lang="zh-TW" altLang="en-US" dirty="0" smtClean="0"/>
              <a:t>快速上手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基本指令操作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9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你將會學到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容器的生命週期</a:t>
            </a:r>
            <a:r>
              <a:rPr lang="en-US" altLang="zh-TW" dirty="0" smtClean="0"/>
              <a:t>:</a:t>
            </a:r>
            <a:r>
              <a:rPr lang="zh-TW" altLang="en-US" dirty="0" smtClean="0"/>
              <a:t> 建立、啟動、停止 與 刪除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容器的檔案存取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建立專屬的容器映像檔 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本機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903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 </a:t>
            </a:r>
            <a:r>
              <a:rPr lang="en-US" altLang="zh-TW" dirty="0" smtClean="0"/>
              <a:t>Containers 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9900"/>
            <a:ext cx="10515600" cy="514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2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Hello World, .NET!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Run </a:t>
            </a:r>
            <a:r>
              <a:rPr lang="zh-TW" altLang="en-US" dirty="0" smtClean="0"/>
              <a:t>指令的應用</a:t>
            </a:r>
            <a:r>
              <a:rPr lang="en-US" altLang="zh-TW" dirty="0" smtClean="0"/>
              <a:t>, </a:t>
            </a:r>
            <a:r>
              <a:rPr lang="zh-TW" altLang="en-US" dirty="0" smtClean="0"/>
              <a:t>與其他相關的指令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5793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</a:t>
            </a:r>
            <a:r>
              <a:rPr lang="zh-TW" altLang="en-US" dirty="0" smtClean="0"/>
              <a:t> 複製檔案到容器內部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CP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582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</a:t>
            </a:r>
            <a:r>
              <a:rPr lang="zh-TW" altLang="en-US" dirty="0" smtClean="0"/>
              <a:t> 手動建立映像檔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Commit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45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</a:t>
            </a:r>
            <a:r>
              <a:rPr lang="zh-TW" altLang="en-US" dirty="0"/>
              <a:t> </a:t>
            </a:r>
            <a:r>
              <a:rPr lang="en-US" altLang="zh-TW" dirty="0" smtClean="0"/>
              <a:t>"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"</a:t>
            </a:r>
            <a:r>
              <a:rPr lang="zh-TW" altLang="en-US" dirty="0" smtClean="0"/>
              <a:t> 技術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先從</a:t>
            </a:r>
            <a:r>
              <a:rPr lang="zh-TW" altLang="en-US" dirty="0"/>
              <a:t> </a:t>
            </a:r>
            <a:r>
              <a:rPr lang="en-US" altLang="zh-TW" dirty="0"/>
              <a:t>"</a:t>
            </a:r>
            <a:r>
              <a:rPr lang="zh-TW" altLang="en-US" dirty="0" smtClean="0"/>
              <a:t>微服務</a:t>
            </a:r>
            <a:r>
              <a:rPr lang="en-US" altLang="zh-TW" dirty="0" smtClean="0"/>
              <a:t>"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microservices</a:t>
            </a:r>
            <a:r>
              <a:rPr lang="en-US" altLang="zh-TW" dirty="0" smtClean="0"/>
              <a:t>) 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>!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軟體佈署技術的演進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虛擬化技術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容器化技術</a:t>
            </a:r>
            <a:endParaRPr lang="en-US" altLang="zh-TW" dirty="0"/>
          </a:p>
          <a:p>
            <a:pPr lvl="1"/>
            <a:r>
              <a:rPr lang="zh-TW" altLang="en-US" dirty="0" smtClean="0"/>
              <a:t>拋棄式的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immutable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Docker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的關係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64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docker image lay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11" y="446385"/>
            <a:ext cx="8298312" cy="57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81554" y="5842844"/>
            <a:ext cx="4938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Based on windows server core with ASP.NET image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68482" y="4934310"/>
            <a:ext cx="22190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9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</a:t>
            </a:r>
            <a:r>
              <a:rPr lang="zh-TW" altLang="en-US" dirty="0" smtClean="0"/>
              <a:t> 進階操作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Exec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76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「hyperv contain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4" y="442058"/>
            <a:ext cx="10368951" cy="51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只要熟練容器的基本指令，就可以開始享受容器化帶來的便利。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熟悉進階的指令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exec | attach),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就能更深入的掌握容器執行的細節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開始建立自己的映象檔</a:t>
            </a:r>
            <a:r>
              <a:rPr lang="zh-TW" altLang="en-US" dirty="0" smtClean="0"/>
              <a:t>，以及如何做好印象檔的管理。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7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搭配容器技術的開發流程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BUILD!</a:t>
            </a:r>
            <a:r>
              <a:rPr lang="zh-TW" altLang="en-US" sz="3600" dirty="0" smtClean="0">
                <a:solidFill>
                  <a:schemeClr val="bg1"/>
                </a:solidFill>
              </a:rPr>
              <a:t>  </a:t>
            </a:r>
            <a:r>
              <a:rPr lang="en-US" altLang="zh-TW" sz="3600" dirty="0" smtClean="0">
                <a:solidFill>
                  <a:schemeClr val="bg1"/>
                </a:solidFill>
              </a:rPr>
              <a:t>SHIP! 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 smtClean="0">
                <a:solidFill>
                  <a:schemeClr val="bg1"/>
                </a:solidFill>
              </a:rPr>
              <a:t>RUN!</a:t>
            </a:r>
          </a:p>
        </p:txBody>
      </p:sp>
    </p:spTree>
    <p:extLst>
      <p:ext uri="{BB962C8B-B14F-4D97-AF65-F5344CB8AC3E}">
        <p14:creationId xmlns:p14="http://schemas.microsoft.com/office/powerpoint/2010/main" val="163875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運輸業的 貨櫃 </a:t>
            </a:r>
            <a:r>
              <a:rPr lang="en-US" altLang="zh-TW" dirty="0" smtClean="0"/>
              <a:t>(container) </a:t>
            </a:r>
            <a:r>
              <a:rPr lang="zh-TW" altLang="en-US" dirty="0" smtClean="0"/>
              <a:t>革命</a:t>
            </a:r>
            <a:endParaRPr lang="zh-TW" altLang="en-US" dirty="0"/>
          </a:p>
        </p:txBody>
      </p:sp>
      <p:pic>
        <p:nvPicPr>
          <p:cNvPr id="4" name="Picture 2" descr="d4d-1-0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22" y="1326161"/>
            <a:ext cx="9500556" cy="53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4d-1-0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88" y="1197490"/>
            <a:ext cx="9914624" cy="56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4d-1-0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52" y="1263349"/>
            <a:ext cx="9742096" cy="54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</a:t>
            </a:r>
            <a:r>
              <a:rPr lang="zh-TW" altLang="en-US" dirty="0" smtClean="0"/>
              <a:t>的標準流程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Build,</a:t>
            </a:r>
            <a:r>
              <a:rPr lang="zh-TW" altLang="en-US" dirty="0" smtClean="0"/>
              <a:t> </a:t>
            </a:r>
            <a:r>
              <a:rPr lang="en-US" altLang="zh-TW" dirty="0" smtClean="0"/>
              <a:t>Ship,</a:t>
            </a:r>
            <a:r>
              <a:rPr lang="zh-TW" altLang="en-US" dirty="0" smtClean="0"/>
              <a:t> </a:t>
            </a:r>
            <a:r>
              <a:rPr lang="en-US" altLang="zh-TW" dirty="0" smtClean="0"/>
              <a:t>Run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 descr="http://www.onlyeric.com/uploads/Docker_DevOps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8565"/>
            <a:ext cx="10581320" cy="47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02870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Build from </a:t>
            </a:r>
            <a:r>
              <a:rPr lang="en-US" altLang="zh-TW" sz="3600" dirty="0" err="1" smtClean="0">
                <a:solidFill>
                  <a:schemeClr val="accent1"/>
                </a:solidFill>
              </a:rPr>
              <a:t>Dockerfile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76361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Push to Registry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830691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Pull Image</a:t>
            </a:r>
          </a:p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And Run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Build Image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5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軟體架構的發展趨勢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                               </a:t>
            </a:r>
            <a:r>
              <a:rPr lang="en-US" altLang="zh-TW" dirty="0" smtClean="0"/>
              <a:t>[</a:t>
            </a:r>
            <a:r>
              <a:rPr lang="zh-TW" altLang="en-US" dirty="0" smtClean="0"/>
              <a:t>微服務架構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微服務架構，解決了日益複雜的軟體架構。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804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Push Image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97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Run (Deploy Services)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0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的標準化流程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Ship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en-US" altLang="zh-TW" dirty="0" smtClean="0"/>
              <a:t>, </a:t>
            </a:r>
            <a:r>
              <a:rPr lang="zh-TW" altLang="en-US" dirty="0" smtClean="0"/>
              <a:t>能夠無接縫的串起開發團隊 </a:t>
            </a:r>
            <a:r>
              <a:rPr lang="en-US" altLang="zh-TW" dirty="0" smtClean="0"/>
              <a:t>(DEV</a:t>
            </a:r>
            <a:r>
              <a:rPr lang="zh-TW" altLang="en-US" dirty="0" smtClean="0"/>
              <a:t> </a:t>
            </a:r>
            <a:r>
              <a:rPr lang="en-US" altLang="zh-TW" dirty="0" smtClean="0"/>
              <a:t>team) </a:t>
            </a:r>
            <a:r>
              <a:rPr lang="zh-TW" altLang="en-US" dirty="0" smtClean="0"/>
              <a:t>發佈的流程，與維運團隊 </a:t>
            </a:r>
            <a:r>
              <a:rPr lang="en-US" altLang="zh-TW" dirty="0" smtClean="0"/>
              <a:t>(OPS</a:t>
            </a:r>
            <a:r>
              <a:rPr lang="zh-TW" altLang="en-US" dirty="0" smtClean="0"/>
              <a:t> </a:t>
            </a:r>
            <a:r>
              <a:rPr lang="en-US" altLang="zh-TW" dirty="0" smtClean="0"/>
              <a:t>team)</a:t>
            </a:r>
            <a:r>
              <a:rPr lang="zh-TW" altLang="en-US" dirty="0" smtClean="0"/>
              <a:t> 的上版及更新流程。</a:t>
            </a:r>
            <a:endParaRPr lang="en-US" altLang="zh-TW" dirty="0" smtClean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/>
              <a:t>標準化的動作，簡化了 </a:t>
            </a:r>
            <a:r>
              <a:rPr lang="en-US" altLang="zh-TW" dirty="0" smtClean="0"/>
              <a:t>DEV</a:t>
            </a:r>
            <a:r>
              <a:rPr lang="zh-TW" altLang="en-US" dirty="0" smtClean="0"/>
              <a:t> 跟 </a:t>
            </a:r>
            <a:r>
              <a:rPr lang="en-US" altLang="zh-TW" dirty="0" smtClean="0"/>
              <a:t>OPS</a:t>
            </a:r>
            <a:r>
              <a:rPr lang="zh-TW" altLang="en-US" dirty="0" smtClean="0"/>
              <a:t> 兩個團隊的例行任務，讓</a:t>
            </a:r>
            <a:r>
              <a:rPr lang="zh-TW" altLang="en-US" dirty="0"/>
              <a:t> </a:t>
            </a:r>
            <a:r>
              <a:rPr lang="en-US" altLang="zh-TW" dirty="0" smtClean="0"/>
              <a:t>DevOps</a:t>
            </a:r>
            <a:r>
              <a:rPr lang="zh-TW" altLang="en-US" dirty="0" smtClean="0"/>
              <a:t> 的流程變得更容易落實。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44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309966" y="1122363"/>
            <a:ext cx="11572068" cy="23876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Windows Containers</a:t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雲端與正式環境佈署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</a:t>
            </a:r>
            <a:r>
              <a:rPr lang="zh-TW" altLang="en-US" dirty="0" smtClean="0"/>
              <a:t>雲端正式佈署的選擇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一次佈署整組微服務系統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Docker Compose</a:t>
            </a:r>
          </a:p>
          <a:p>
            <a:endParaRPr lang="en-US" altLang="zh-TW" dirty="0"/>
          </a:p>
          <a:p>
            <a:r>
              <a:rPr lang="zh-TW" altLang="en-US" dirty="0" smtClean="0"/>
              <a:t>一次佈署到多台</a:t>
            </a:r>
            <a:r>
              <a:rPr lang="zh-TW" altLang="en-US" dirty="0"/>
              <a:t> </a:t>
            </a:r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Engines – Docker Swarm</a:t>
            </a:r>
          </a:p>
          <a:p>
            <a:endParaRPr lang="en-US" altLang="zh-TW" dirty="0"/>
          </a:p>
          <a:p>
            <a:r>
              <a:rPr lang="zh-TW" altLang="en-US" dirty="0" smtClean="0"/>
              <a:t>其他</a:t>
            </a:r>
            <a:r>
              <a:rPr lang="zh-TW" altLang="en-US" dirty="0"/>
              <a:t> </a:t>
            </a:r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Cluster</a:t>
            </a:r>
            <a:r>
              <a:rPr lang="zh-TW" altLang="en-US" dirty="0"/>
              <a:t> </a:t>
            </a:r>
            <a:r>
              <a:rPr lang="en-US" altLang="zh-TW" dirty="0" smtClean="0"/>
              <a:t>(Orchestration) </a:t>
            </a:r>
            <a:r>
              <a:rPr lang="zh-TW" altLang="en-US" dirty="0" smtClean="0"/>
              <a:t>的選擇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DC / OS</a:t>
            </a:r>
          </a:p>
          <a:p>
            <a:pPr lvl="1"/>
            <a:r>
              <a:rPr lang="en-US" altLang="zh-TW" dirty="0" err="1" smtClean="0"/>
              <a:t>Kubernates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ACS (Azure Container Services)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112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Compose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https://wild0522.gitbooks.io/yeasy_dp/content/_images/docker_comp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92" y="2812942"/>
            <a:ext cx="2333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2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Defining </a:t>
            </a:r>
            <a:r>
              <a:rPr lang="en-US" altLang="zh-TW" dirty="0"/>
              <a:t>and running complex </a:t>
            </a:r>
            <a:r>
              <a:rPr lang="en-US" altLang="zh-TW" dirty="0" smtClean="0"/>
              <a:t>applications</a:t>
            </a:r>
            <a:br>
              <a:rPr lang="en-US" altLang="zh-TW" dirty="0" smtClean="0"/>
            </a:br>
            <a:r>
              <a:rPr lang="en-US" altLang="zh-TW" dirty="0" smtClean="0"/>
              <a:t>with 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docker-compose_w_4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1825625"/>
            <a:ext cx="57932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56" y="1825625"/>
            <a:ext cx="5105750" cy="435133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365736" y="3439820"/>
            <a:ext cx="1219200" cy="112294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7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https://wild0522.gitbooks.io/yeasy_dp/content/_images/docker_comp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92" y="2812942"/>
            <a:ext cx="2333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Swarm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「docker swarm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18" y="1564170"/>
            <a:ext cx="4812632" cy="474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0" y="1027906"/>
            <a:ext cx="10890140" cy="48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microservices_fi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029" y="653242"/>
            <a:ext cx="5479942" cy="602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9113004" y="5201819"/>
            <a:ext cx="2944678" cy="12243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架構的演進</a:t>
            </a:r>
            <a:r>
              <a:rPr lang="en-US" altLang="zh-TW" dirty="0" smtClean="0"/>
              <a:t>:</a:t>
            </a:r>
            <a:r>
              <a:rPr lang="zh-TW" altLang="en-US" dirty="0" smtClean="0"/>
              <a:t> 三層式架構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48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 descr="「docker swarm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" y="629351"/>
            <a:ext cx="10828150" cy="60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5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其他支援 </a:t>
            </a:r>
            <a:r>
              <a:rPr lang="en-US" altLang="zh-TW" dirty="0" smtClean="0"/>
              <a:t>Windows </a:t>
            </a:r>
            <a:r>
              <a:rPr lang="zh-TW" altLang="en-US" dirty="0" smtClean="0"/>
              <a:t>的叢集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4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DC/OS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09966" y="6338807"/>
            <a:ext cx="951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https://mesosphere.com/blog/2015/08/20/mesos-everywhere-apache-mesos-for-windows-server/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96" y="698185"/>
            <a:ext cx="8471115" cy="56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 descr="mesos-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81" y="668042"/>
            <a:ext cx="9793637" cy="55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4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687172"/>
            <a:ext cx="82391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7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2" y="785381"/>
            <a:ext cx="10952136" cy="52872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9932" y="6279989"/>
            <a:ext cx="607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https://azure.microsoft.com/zh-tw/services/container-service/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011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microservices_fi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97893"/>
            <a:ext cx="10763250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9113004" y="5201819"/>
            <a:ext cx="2944678" cy="12243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架構的演進</a:t>
            </a:r>
            <a:r>
              <a:rPr lang="en-US" altLang="zh-TW" dirty="0" smtClean="0"/>
              <a:t>:</a:t>
            </a:r>
            <a:r>
              <a:rPr lang="zh-TW" altLang="en-US" dirty="0" smtClean="0"/>
              <a:t> 微服物架構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64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9113004" y="5201819"/>
            <a:ext cx="2944678" cy="12243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佈署的改變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容器化與分散式佈署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008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66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9361</TotalTime>
  <Words>1718</Words>
  <Application>Microsoft Office PowerPoint</Application>
  <PresentationFormat>寬螢幕</PresentationFormat>
  <Paragraphs>290</Paragraphs>
  <Slides>75</Slides>
  <Notes>20</Notes>
  <HiddenSlides>8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6" baseType="lpstr">
      <vt:lpstr>微軟正黑體</vt:lpstr>
      <vt:lpstr>新細明體</vt:lpstr>
      <vt:lpstr>Arial</vt:lpstr>
      <vt:lpstr>Calibri</vt:lpstr>
      <vt:lpstr>Calibri Light</vt:lpstr>
      <vt:lpstr>Consolas</vt:lpstr>
      <vt:lpstr>Segoe UI</vt:lpstr>
      <vt:lpstr>Segoe UI Light</vt:lpstr>
      <vt:lpstr>Wingdings</vt:lpstr>
      <vt:lpstr>Office 佈景主題</vt:lpstr>
      <vt:lpstr>5-30721_Build_2016_Template_Dark</vt:lpstr>
      <vt:lpstr>Windows Container 入門</vt:lpstr>
      <vt:lpstr>安德魯是誰?</vt:lpstr>
      <vt:lpstr>課程大綱</vt:lpstr>
      <vt:lpstr>認識 Windows Container</vt:lpstr>
      <vt:lpstr>什麼是 "容器" 技術?</vt:lpstr>
      <vt:lpstr>軟體架構的發展趨勢 –                                  [微服務架構]</vt:lpstr>
      <vt:lpstr>PowerPoint 簡報</vt:lpstr>
      <vt:lpstr>PowerPoint 簡報</vt:lpstr>
      <vt:lpstr>PowerPoint 簡報</vt:lpstr>
      <vt:lpstr>如何定義 "微服務" ?</vt:lpstr>
      <vt:lpstr>PowerPoint 簡報</vt:lpstr>
      <vt:lpstr>"微服務" 帶來的優點</vt:lpstr>
      <vt:lpstr>PowerPoint 簡報</vt:lpstr>
      <vt:lpstr>PowerPoint 簡報</vt:lpstr>
      <vt:lpstr>小結</vt:lpstr>
      <vt:lpstr>軟體佈署架構的演進</vt:lpstr>
      <vt:lpstr>大綱</vt:lpstr>
      <vt:lpstr>虛擬化技術 (Virtual Machines)</vt:lpstr>
      <vt:lpstr>容器化技術 (Container, Docker)</vt:lpstr>
      <vt:lpstr>混用虛擬化技術，加強容器的隔離層級</vt:lpstr>
      <vt:lpstr>軟體界的貨櫃 (container) 革命</vt:lpstr>
      <vt:lpstr>PowerPoint 簡報</vt:lpstr>
      <vt:lpstr>PowerPoint 簡報</vt:lpstr>
      <vt:lpstr>PowerPoint 簡報</vt:lpstr>
      <vt:lpstr>軟體佈署架構的演進</vt:lpstr>
      <vt:lpstr>“JUST ENOUGH” Concept?</vt:lpstr>
      <vt:lpstr>我們需要的其實只有…</vt:lpstr>
      <vt:lpstr>最小化的作業系統</vt:lpstr>
      <vt:lpstr>如果 OS 跟 APP 一樣，用過即丟…</vt:lpstr>
      <vt:lpstr>Immutable Server (Before)</vt:lpstr>
      <vt:lpstr>Immutable Server (After)</vt:lpstr>
      <vt:lpstr>Windows Server 支援的關鍵技術</vt:lpstr>
      <vt:lpstr>有史以來最小的 Windows NanoServer</vt:lpstr>
      <vt:lpstr>軟體生產: 工廠化組裝，標準化派送</vt:lpstr>
      <vt:lpstr>Docker &amp; Windows Container</vt:lpstr>
      <vt:lpstr>容器化技術</vt:lpstr>
      <vt:lpstr>Docker (Linux) – Eco System</vt:lpstr>
      <vt:lpstr>Docker for Windows</vt:lpstr>
      <vt:lpstr>Windows Container</vt:lpstr>
      <vt:lpstr>Windows Container License</vt:lpstr>
      <vt:lpstr>小結 – 為何我需要 Windows Container ?</vt:lpstr>
      <vt:lpstr>Windows Container Labs</vt:lpstr>
      <vt:lpstr>2-1, 環境安裝與設定</vt:lpstr>
      <vt:lpstr>2-2, 快速上手 &amp; 基本指令操作</vt:lpstr>
      <vt:lpstr>你將會學到:</vt:lpstr>
      <vt:lpstr>什麼是 Containers ?</vt:lpstr>
      <vt:lpstr>DEMO: Hello World, .NET!</vt:lpstr>
      <vt:lpstr>DEMO: 複製檔案到容器內部</vt:lpstr>
      <vt:lpstr>DEMO: 手動建立映像檔</vt:lpstr>
      <vt:lpstr>PowerPoint 簡報</vt:lpstr>
      <vt:lpstr>DEMO: 進階操作</vt:lpstr>
      <vt:lpstr>PowerPoint 簡報</vt:lpstr>
      <vt:lpstr>小結</vt:lpstr>
      <vt:lpstr>搭配容器技術的開發流程</vt:lpstr>
      <vt:lpstr>運輸業的 貨櫃 (container) 革命</vt:lpstr>
      <vt:lpstr>PowerPoint 簡報</vt:lpstr>
      <vt:lpstr>PowerPoint 簡報</vt:lpstr>
      <vt:lpstr>Docker 的標準流程: Build, Ship, Run</vt:lpstr>
      <vt:lpstr>DEMO: Build Image</vt:lpstr>
      <vt:lpstr>DEMO: Push Image</vt:lpstr>
      <vt:lpstr>DEMO: Run (Deploy Services)</vt:lpstr>
      <vt:lpstr>小結</vt:lpstr>
      <vt:lpstr>Windows Containers 雲端與正式環境佈署</vt:lpstr>
      <vt:lpstr>Windows Container 雲端正式佈署的選擇</vt:lpstr>
      <vt:lpstr>Docker Compose</vt:lpstr>
      <vt:lpstr>Defining and running complex applications with Docker</vt:lpstr>
      <vt:lpstr>DEMO</vt:lpstr>
      <vt:lpstr>Docker Swarm</vt:lpstr>
      <vt:lpstr>PowerPoint 簡報</vt:lpstr>
      <vt:lpstr>PowerPoint 簡報</vt:lpstr>
      <vt:lpstr>其他支援 Windows 的叢集</vt:lpstr>
      <vt:lpstr>DC/OS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Cindia CB Yu/WETW/WiEdu</dc:creator>
  <cp:lastModifiedBy>Andrew Wu</cp:lastModifiedBy>
  <cp:revision>74</cp:revision>
  <dcterms:created xsi:type="dcterms:W3CDTF">2016-12-01T10:31:09Z</dcterms:created>
  <dcterms:modified xsi:type="dcterms:W3CDTF">2017-01-12T18:13:26Z</dcterms:modified>
</cp:coreProperties>
</file>